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2181425182816"/>
          <c:y val="0.14620089605087497"/>
          <c:w val="0.78139909594634005"/>
          <c:h val="0.7439378094783364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81459968"/>
        <c:axId val="356533376"/>
      </c:barChart>
      <c:catAx>
        <c:axId val="3814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Slb712 Md BT" panose="02060603020205020404" pitchFamily="18" charset="-52"/>
                <a:ea typeface="+mn-ea"/>
                <a:cs typeface="+mn-cs"/>
              </a:defRPr>
            </a:pPr>
            <a:endParaRPr lang="ru-RU"/>
          </a:p>
        </c:txPr>
        <c:crossAx val="356533376"/>
        <c:crosses val="autoZero"/>
        <c:auto val="1"/>
        <c:lblAlgn val="ctr"/>
        <c:lblOffset val="100"/>
        <c:noMultiLvlLbl val="0"/>
      </c:catAx>
      <c:valAx>
        <c:axId val="3565333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Slb712 Md BT" panose="02060603020205020404" pitchFamily="18" charset="-52"/>
                <a:ea typeface="+mn-ea"/>
                <a:cs typeface="+mn-cs"/>
              </a:defRPr>
            </a:pPr>
            <a:endParaRPr lang="ru-RU"/>
          </a:p>
        </c:txPr>
        <c:crossAx val="38145996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42181425182816"/>
          <c:y val="0.14620089605087497"/>
          <c:w val="0.78139909594634005"/>
          <c:h val="0.7439378094783364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68013568"/>
        <c:axId val="381512512"/>
      </c:barChart>
      <c:catAx>
        <c:axId val="268013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Slb712 Md BT" panose="02060603020205020404" pitchFamily="18" charset="-52"/>
                <a:ea typeface="+mn-ea"/>
                <a:cs typeface="+mn-cs"/>
              </a:defRPr>
            </a:pPr>
            <a:endParaRPr lang="ru-RU"/>
          </a:p>
        </c:txPr>
        <c:crossAx val="381512512"/>
        <c:crosses val="autoZero"/>
        <c:auto val="1"/>
        <c:lblAlgn val="ctr"/>
        <c:lblOffset val="100"/>
        <c:noMultiLvlLbl val="0"/>
      </c:catAx>
      <c:valAx>
        <c:axId val="3815125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eoSlb712 Md BT" panose="02060603020205020404" pitchFamily="18" charset="-52"/>
                <a:ea typeface="+mn-ea"/>
                <a:cs typeface="+mn-cs"/>
              </a:defRPr>
            </a:pPr>
            <a:endParaRPr lang="ru-RU"/>
          </a:p>
        </c:txPr>
        <c:crossAx val="268013568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974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2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1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06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7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127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3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9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439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2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50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CDDE-9352-4BCF-8FBD-B7F64564534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04.07.2019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58F9-C1A8-41CC-B4B5-6BDBD580D23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742"/>
            <a:ext cx="9144000" cy="51427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398" y="1480078"/>
            <a:ext cx="1718950" cy="2578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6" r="12480"/>
          <a:stretch/>
        </p:blipFill>
        <p:spPr>
          <a:xfrm>
            <a:off x="264979" y="165418"/>
            <a:ext cx="2381251" cy="46103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" name="Блок-схема: данные 10"/>
          <p:cNvSpPr/>
          <p:nvPr/>
        </p:nvSpPr>
        <p:spPr>
          <a:xfrm>
            <a:off x="3979483" y="0"/>
            <a:ext cx="5168087" cy="49735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8562"/>
              <a:gd name="connsiteY0" fmla="*/ 10000 h 10000"/>
              <a:gd name="connsiteX1" fmla="*/ 2000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719 w 18562"/>
              <a:gd name="connsiteY3" fmla="*/ 9981 h 10000"/>
              <a:gd name="connsiteX4" fmla="*/ 0 w 18562"/>
              <a:gd name="connsiteY4" fmla="*/ 10000 h 10000"/>
              <a:gd name="connsiteX0" fmla="*/ 0 w 17516"/>
              <a:gd name="connsiteY0" fmla="*/ 9981 h 9981"/>
              <a:gd name="connsiteX1" fmla="*/ 9843 w 17516"/>
              <a:gd name="connsiteY1" fmla="*/ 0 h 9981"/>
              <a:gd name="connsiteX2" fmla="*/ 17516 w 17516"/>
              <a:gd name="connsiteY2" fmla="*/ 0 h 9981"/>
              <a:gd name="connsiteX3" fmla="*/ 7673 w 17516"/>
              <a:gd name="connsiteY3" fmla="*/ 9981 h 9981"/>
              <a:gd name="connsiteX4" fmla="*/ 0 w 17516"/>
              <a:gd name="connsiteY4" fmla="*/ 9981 h 9981"/>
              <a:gd name="connsiteX0" fmla="*/ 0 w 10149"/>
              <a:gd name="connsiteY0" fmla="*/ 10019 h 10019"/>
              <a:gd name="connsiteX1" fmla="*/ 5768 w 10149"/>
              <a:gd name="connsiteY1" fmla="*/ 0 h 10019"/>
              <a:gd name="connsiteX2" fmla="*/ 10149 w 10149"/>
              <a:gd name="connsiteY2" fmla="*/ 0 h 10019"/>
              <a:gd name="connsiteX3" fmla="*/ 4530 w 10149"/>
              <a:gd name="connsiteY3" fmla="*/ 10000 h 10019"/>
              <a:gd name="connsiteX4" fmla="*/ 0 w 10149"/>
              <a:gd name="connsiteY4" fmla="*/ 10019 h 10019"/>
              <a:gd name="connsiteX0" fmla="*/ 0 w 10149"/>
              <a:gd name="connsiteY0" fmla="*/ 10026 h 10026"/>
              <a:gd name="connsiteX1" fmla="*/ 3809 w 10149"/>
              <a:gd name="connsiteY1" fmla="*/ 0 h 10026"/>
              <a:gd name="connsiteX2" fmla="*/ 10149 w 10149"/>
              <a:gd name="connsiteY2" fmla="*/ 7 h 10026"/>
              <a:gd name="connsiteX3" fmla="*/ 4530 w 10149"/>
              <a:gd name="connsiteY3" fmla="*/ 10007 h 10026"/>
              <a:gd name="connsiteX4" fmla="*/ 0 w 10149"/>
              <a:gd name="connsiteY4" fmla="*/ 10026 h 10026"/>
              <a:gd name="connsiteX0" fmla="*/ 0 w 8022"/>
              <a:gd name="connsiteY0" fmla="*/ 10033 h 10033"/>
              <a:gd name="connsiteX1" fmla="*/ 3809 w 8022"/>
              <a:gd name="connsiteY1" fmla="*/ 7 h 10033"/>
              <a:gd name="connsiteX2" fmla="*/ 8022 w 8022"/>
              <a:gd name="connsiteY2" fmla="*/ 0 h 10033"/>
              <a:gd name="connsiteX3" fmla="*/ 4530 w 8022"/>
              <a:gd name="connsiteY3" fmla="*/ 10014 h 10033"/>
              <a:gd name="connsiteX4" fmla="*/ 0 w 8022"/>
              <a:gd name="connsiteY4" fmla="*/ 10033 h 10033"/>
              <a:gd name="connsiteX0" fmla="*/ 0 w 12651"/>
              <a:gd name="connsiteY0" fmla="*/ 9993 h 9993"/>
              <a:gd name="connsiteX1" fmla="*/ 4748 w 12651"/>
              <a:gd name="connsiteY1" fmla="*/ 0 h 9993"/>
              <a:gd name="connsiteX2" fmla="*/ 12651 w 12651"/>
              <a:gd name="connsiteY2" fmla="*/ 7 h 9993"/>
              <a:gd name="connsiteX3" fmla="*/ 5647 w 12651"/>
              <a:gd name="connsiteY3" fmla="*/ 9974 h 9993"/>
              <a:gd name="connsiteX4" fmla="*/ 0 w 12651"/>
              <a:gd name="connsiteY4" fmla="*/ 9993 h 9993"/>
              <a:gd name="connsiteX0" fmla="*/ 0 w 10000"/>
              <a:gd name="connsiteY0" fmla="*/ 9993 h 9993"/>
              <a:gd name="connsiteX1" fmla="*/ 7393 w 10000"/>
              <a:gd name="connsiteY1" fmla="*/ 409 h 9993"/>
              <a:gd name="connsiteX2" fmla="*/ 10000 w 10000"/>
              <a:gd name="connsiteY2" fmla="*/ 0 h 9993"/>
              <a:gd name="connsiteX3" fmla="*/ 4464 w 10000"/>
              <a:gd name="connsiteY3" fmla="*/ 9974 h 9993"/>
              <a:gd name="connsiteX4" fmla="*/ 0 w 10000"/>
              <a:gd name="connsiteY4" fmla="*/ 9993 h 9993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64 w 10000"/>
              <a:gd name="connsiteY3" fmla="*/ 998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106 w 10000"/>
              <a:gd name="connsiteY3" fmla="*/ 993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51 w 10000"/>
              <a:gd name="connsiteY3" fmla="*/ 9988 h 10000"/>
              <a:gd name="connsiteX4" fmla="*/ 0 w 10000"/>
              <a:gd name="connsiteY4" fmla="*/ 10000 h 10000"/>
              <a:gd name="connsiteX0" fmla="*/ 0 w 9173"/>
              <a:gd name="connsiteY0" fmla="*/ 9454 h 9988"/>
              <a:gd name="connsiteX1" fmla="*/ 5022 w 9173"/>
              <a:gd name="connsiteY1" fmla="*/ 7 h 9988"/>
              <a:gd name="connsiteX2" fmla="*/ 9173 w 9173"/>
              <a:gd name="connsiteY2" fmla="*/ 0 h 9988"/>
              <a:gd name="connsiteX3" fmla="*/ 3624 w 9173"/>
              <a:gd name="connsiteY3" fmla="*/ 9988 h 9988"/>
              <a:gd name="connsiteX4" fmla="*/ 0 w 9173"/>
              <a:gd name="connsiteY4" fmla="*/ 9454 h 9988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657 w 10706"/>
              <a:gd name="connsiteY3" fmla="*/ 10000 h 10004"/>
              <a:gd name="connsiteX4" fmla="*/ 0 w 10706"/>
              <a:gd name="connsiteY4" fmla="*/ 10004 h 10004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732 w 10706"/>
              <a:gd name="connsiteY3" fmla="*/ 10000 h 10004"/>
              <a:gd name="connsiteX4" fmla="*/ 0 w 10706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57 w 10631"/>
              <a:gd name="connsiteY3" fmla="*/ 10000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72 w 10631"/>
              <a:gd name="connsiteY3" fmla="*/ 9993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3545 w 10631"/>
              <a:gd name="connsiteY3" fmla="*/ 9720 h 10004"/>
              <a:gd name="connsiteX4" fmla="*/ 0 w 10631"/>
              <a:gd name="connsiteY4" fmla="*/ 10004 h 10004"/>
              <a:gd name="connsiteX0" fmla="*/ 0 w 10631"/>
              <a:gd name="connsiteY0" fmla="*/ 10004 h 10007"/>
              <a:gd name="connsiteX1" fmla="*/ 6106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10631"/>
              <a:gd name="connsiteY0" fmla="*/ 10004 h 10007"/>
              <a:gd name="connsiteX1" fmla="*/ 5962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26143"/>
              <a:gd name="connsiteY0" fmla="*/ 10018 h 10021"/>
              <a:gd name="connsiteX1" fmla="*/ 5962 w 26143"/>
              <a:gd name="connsiteY1" fmla="*/ 21 h 10021"/>
              <a:gd name="connsiteX2" fmla="*/ 26143 w 26143"/>
              <a:gd name="connsiteY2" fmla="*/ 0 h 10021"/>
              <a:gd name="connsiteX3" fmla="*/ 4657 w 26143"/>
              <a:gd name="connsiteY3" fmla="*/ 10021 h 10021"/>
              <a:gd name="connsiteX4" fmla="*/ 0 w 26143"/>
              <a:gd name="connsiteY4" fmla="*/ 10018 h 10021"/>
              <a:gd name="connsiteX0" fmla="*/ 0 w 26211"/>
              <a:gd name="connsiteY0" fmla="*/ 10018 h 10021"/>
              <a:gd name="connsiteX1" fmla="*/ 5962 w 26211"/>
              <a:gd name="connsiteY1" fmla="*/ 21 h 10021"/>
              <a:gd name="connsiteX2" fmla="*/ 26143 w 26211"/>
              <a:gd name="connsiteY2" fmla="*/ 0 h 10021"/>
              <a:gd name="connsiteX3" fmla="*/ 26211 w 26211"/>
              <a:gd name="connsiteY3" fmla="*/ 10021 h 10021"/>
              <a:gd name="connsiteX4" fmla="*/ 0 w 26211"/>
              <a:gd name="connsiteY4" fmla="*/ 10018 h 10021"/>
              <a:gd name="connsiteX0" fmla="*/ 0 w 26211"/>
              <a:gd name="connsiteY0" fmla="*/ 9997 h 10000"/>
              <a:gd name="connsiteX1" fmla="*/ 5962 w 26211"/>
              <a:gd name="connsiteY1" fmla="*/ 0 h 10000"/>
              <a:gd name="connsiteX2" fmla="*/ 24369 w 26211"/>
              <a:gd name="connsiteY2" fmla="*/ 367 h 10000"/>
              <a:gd name="connsiteX3" fmla="*/ 26211 w 26211"/>
              <a:gd name="connsiteY3" fmla="*/ 10000 h 10000"/>
              <a:gd name="connsiteX4" fmla="*/ 0 w 26211"/>
              <a:gd name="connsiteY4" fmla="*/ 9997 h 10000"/>
              <a:gd name="connsiteX0" fmla="*/ 0 w 26211"/>
              <a:gd name="connsiteY0" fmla="*/ 10004 h 10007"/>
              <a:gd name="connsiteX1" fmla="*/ 5962 w 26211"/>
              <a:gd name="connsiteY1" fmla="*/ 7 h 10007"/>
              <a:gd name="connsiteX2" fmla="*/ 26203 w 26211"/>
              <a:gd name="connsiteY2" fmla="*/ 0 h 10007"/>
              <a:gd name="connsiteX3" fmla="*/ 26211 w 26211"/>
              <a:gd name="connsiteY3" fmla="*/ 10007 h 10007"/>
              <a:gd name="connsiteX4" fmla="*/ 0 w 26211"/>
              <a:gd name="connsiteY4" fmla="*/ 10004 h 10007"/>
              <a:gd name="connsiteX0" fmla="*/ 0 w 26208"/>
              <a:gd name="connsiteY0" fmla="*/ 10004 h 10007"/>
              <a:gd name="connsiteX1" fmla="*/ 5962 w 26208"/>
              <a:gd name="connsiteY1" fmla="*/ 7 h 10007"/>
              <a:gd name="connsiteX2" fmla="*/ 26203 w 26208"/>
              <a:gd name="connsiteY2" fmla="*/ 0 h 10007"/>
              <a:gd name="connsiteX3" fmla="*/ 26191 w 26208"/>
              <a:gd name="connsiteY3" fmla="*/ 10007 h 10007"/>
              <a:gd name="connsiteX4" fmla="*/ 0 w 26208"/>
              <a:gd name="connsiteY4" fmla="*/ 10004 h 10007"/>
              <a:gd name="connsiteX0" fmla="*/ 0 w 26191"/>
              <a:gd name="connsiteY0" fmla="*/ 10004 h 10007"/>
              <a:gd name="connsiteX1" fmla="*/ 5962 w 26191"/>
              <a:gd name="connsiteY1" fmla="*/ 7 h 10007"/>
              <a:gd name="connsiteX2" fmla="*/ 21714 w 26191"/>
              <a:gd name="connsiteY2" fmla="*/ 0 h 10007"/>
              <a:gd name="connsiteX3" fmla="*/ 26191 w 26191"/>
              <a:gd name="connsiteY3" fmla="*/ 10007 h 10007"/>
              <a:gd name="connsiteX4" fmla="*/ 0 w 26191"/>
              <a:gd name="connsiteY4" fmla="*/ 10004 h 10007"/>
              <a:gd name="connsiteX0" fmla="*/ 0 w 21748"/>
              <a:gd name="connsiteY0" fmla="*/ 10004 h 10007"/>
              <a:gd name="connsiteX1" fmla="*/ 5962 w 21748"/>
              <a:gd name="connsiteY1" fmla="*/ 7 h 10007"/>
              <a:gd name="connsiteX2" fmla="*/ 21714 w 21748"/>
              <a:gd name="connsiteY2" fmla="*/ 0 h 10007"/>
              <a:gd name="connsiteX3" fmla="*/ 21748 w 21748"/>
              <a:gd name="connsiteY3" fmla="*/ 10007 h 10007"/>
              <a:gd name="connsiteX4" fmla="*/ 0 w 21748"/>
              <a:gd name="connsiteY4" fmla="*/ 10004 h 10007"/>
              <a:gd name="connsiteX0" fmla="*/ 0 w 21748"/>
              <a:gd name="connsiteY0" fmla="*/ 10004 h 10007"/>
              <a:gd name="connsiteX1" fmla="*/ 5962 w 21748"/>
              <a:gd name="connsiteY1" fmla="*/ 7 h 10007"/>
              <a:gd name="connsiteX2" fmla="*/ 21734 w 21748"/>
              <a:gd name="connsiteY2" fmla="*/ 0 h 10007"/>
              <a:gd name="connsiteX3" fmla="*/ 21748 w 21748"/>
              <a:gd name="connsiteY3" fmla="*/ 10007 h 10007"/>
              <a:gd name="connsiteX4" fmla="*/ 0 w 21748"/>
              <a:gd name="connsiteY4" fmla="*/ 10004 h 1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48" h="10007">
                <a:moveTo>
                  <a:pt x="0" y="10004"/>
                </a:moveTo>
                <a:lnTo>
                  <a:pt x="5962" y="7"/>
                </a:lnTo>
                <a:lnTo>
                  <a:pt x="21734" y="0"/>
                </a:lnTo>
                <a:cubicBezTo>
                  <a:pt x="21757" y="3340"/>
                  <a:pt x="21725" y="6667"/>
                  <a:pt x="21748" y="10007"/>
                </a:cubicBezTo>
                <a:lnTo>
                  <a:pt x="0" y="10004"/>
                </a:lnTo>
                <a:close/>
              </a:path>
            </a:pathLst>
          </a:custGeom>
          <a:solidFill>
            <a:srgbClr val="F58322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5" name="Блок-схема: данные 10"/>
          <p:cNvSpPr/>
          <p:nvPr/>
        </p:nvSpPr>
        <p:spPr>
          <a:xfrm>
            <a:off x="3482090" y="503633"/>
            <a:ext cx="1573403" cy="446916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8562"/>
              <a:gd name="connsiteY0" fmla="*/ 10000 h 10000"/>
              <a:gd name="connsiteX1" fmla="*/ 2000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719 w 18562"/>
              <a:gd name="connsiteY3" fmla="*/ 9981 h 10000"/>
              <a:gd name="connsiteX4" fmla="*/ 0 w 18562"/>
              <a:gd name="connsiteY4" fmla="*/ 10000 h 10000"/>
              <a:gd name="connsiteX0" fmla="*/ 0 w 17516"/>
              <a:gd name="connsiteY0" fmla="*/ 9981 h 9981"/>
              <a:gd name="connsiteX1" fmla="*/ 9843 w 17516"/>
              <a:gd name="connsiteY1" fmla="*/ 0 h 9981"/>
              <a:gd name="connsiteX2" fmla="*/ 17516 w 17516"/>
              <a:gd name="connsiteY2" fmla="*/ 0 h 9981"/>
              <a:gd name="connsiteX3" fmla="*/ 7673 w 17516"/>
              <a:gd name="connsiteY3" fmla="*/ 9981 h 9981"/>
              <a:gd name="connsiteX4" fmla="*/ 0 w 17516"/>
              <a:gd name="connsiteY4" fmla="*/ 9981 h 9981"/>
              <a:gd name="connsiteX0" fmla="*/ 0 w 10149"/>
              <a:gd name="connsiteY0" fmla="*/ 10019 h 10019"/>
              <a:gd name="connsiteX1" fmla="*/ 5768 w 10149"/>
              <a:gd name="connsiteY1" fmla="*/ 0 h 10019"/>
              <a:gd name="connsiteX2" fmla="*/ 10149 w 10149"/>
              <a:gd name="connsiteY2" fmla="*/ 0 h 10019"/>
              <a:gd name="connsiteX3" fmla="*/ 4530 w 10149"/>
              <a:gd name="connsiteY3" fmla="*/ 10000 h 10019"/>
              <a:gd name="connsiteX4" fmla="*/ 0 w 10149"/>
              <a:gd name="connsiteY4" fmla="*/ 10019 h 10019"/>
              <a:gd name="connsiteX0" fmla="*/ 0 w 10149"/>
              <a:gd name="connsiteY0" fmla="*/ 10026 h 10026"/>
              <a:gd name="connsiteX1" fmla="*/ 3809 w 10149"/>
              <a:gd name="connsiteY1" fmla="*/ 0 h 10026"/>
              <a:gd name="connsiteX2" fmla="*/ 10149 w 10149"/>
              <a:gd name="connsiteY2" fmla="*/ 7 h 10026"/>
              <a:gd name="connsiteX3" fmla="*/ 4530 w 10149"/>
              <a:gd name="connsiteY3" fmla="*/ 10007 h 10026"/>
              <a:gd name="connsiteX4" fmla="*/ 0 w 10149"/>
              <a:gd name="connsiteY4" fmla="*/ 10026 h 10026"/>
              <a:gd name="connsiteX0" fmla="*/ 0 w 8022"/>
              <a:gd name="connsiteY0" fmla="*/ 10033 h 10033"/>
              <a:gd name="connsiteX1" fmla="*/ 3809 w 8022"/>
              <a:gd name="connsiteY1" fmla="*/ 7 h 10033"/>
              <a:gd name="connsiteX2" fmla="*/ 8022 w 8022"/>
              <a:gd name="connsiteY2" fmla="*/ 0 h 10033"/>
              <a:gd name="connsiteX3" fmla="*/ 4530 w 8022"/>
              <a:gd name="connsiteY3" fmla="*/ 10014 h 10033"/>
              <a:gd name="connsiteX4" fmla="*/ 0 w 8022"/>
              <a:gd name="connsiteY4" fmla="*/ 10033 h 10033"/>
              <a:gd name="connsiteX0" fmla="*/ 0 w 12651"/>
              <a:gd name="connsiteY0" fmla="*/ 9993 h 9993"/>
              <a:gd name="connsiteX1" fmla="*/ 4748 w 12651"/>
              <a:gd name="connsiteY1" fmla="*/ 0 h 9993"/>
              <a:gd name="connsiteX2" fmla="*/ 12651 w 12651"/>
              <a:gd name="connsiteY2" fmla="*/ 7 h 9993"/>
              <a:gd name="connsiteX3" fmla="*/ 5647 w 12651"/>
              <a:gd name="connsiteY3" fmla="*/ 9974 h 9993"/>
              <a:gd name="connsiteX4" fmla="*/ 0 w 12651"/>
              <a:gd name="connsiteY4" fmla="*/ 9993 h 9993"/>
              <a:gd name="connsiteX0" fmla="*/ 0 w 10000"/>
              <a:gd name="connsiteY0" fmla="*/ 9993 h 9993"/>
              <a:gd name="connsiteX1" fmla="*/ 7393 w 10000"/>
              <a:gd name="connsiteY1" fmla="*/ 409 h 9993"/>
              <a:gd name="connsiteX2" fmla="*/ 10000 w 10000"/>
              <a:gd name="connsiteY2" fmla="*/ 0 h 9993"/>
              <a:gd name="connsiteX3" fmla="*/ 4464 w 10000"/>
              <a:gd name="connsiteY3" fmla="*/ 9974 h 9993"/>
              <a:gd name="connsiteX4" fmla="*/ 0 w 10000"/>
              <a:gd name="connsiteY4" fmla="*/ 9993 h 9993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64 w 10000"/>
              <a:gd name="connsiteY3" fmla="*/ 998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106 w 10000"/>
              <a:gd name="connsiteY3" fmla="*/ 993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51 w 10000"/>
              <a:gd name="connsiteY3" fmla="*/ 9988 h 10000"/>
              <a:gd name="connsiteX4" fmla="*/ 0 w 10000"/>
              <a:gd name="connsiteY4" fmla="*/ 10000 h 10000"/>
              <a:gd name="connsiteX0" fmla="*/ 0 w 9173"/>
              <a:gd name="connsiteY0" fmla="*/ 9454 h 9988"/>
              <a:gd name="connsiteX1" fmla="*/ 5022 w 9173"/>
              <a:gd name="connsiteY1" fmla="*/ 7 h 9988"/>
              <a:gd name="connsiteX2" fmla="*/ 9173 w 9173"/>
              <a:gd name="connsiteY2" fmla="*/ 0 h 9988"/>
              <a:gd name="connsiteX3" fmla="*/ 3624 w 9173"/>
              <a:gd name="connsiteY3" fmla="*/ 9988 h 9988"/>
              <a:gd name="connsiteX4" fmla="*/ 0 w 9173"/>
              <a:gd name="connsiteY4" fmla="*/ 9454 h 9988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657 w 10706"/>
              <a:gd name="connsiteY3" fmla="*/ 10000 h 10004"/>
              <a:gd name="connsiteX4" fmla="*/ 0 w 10706"/>
              <a:gd name="connsiteY4" fmla="*/ 10004 h 10004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732 w 10706"/>
              <a:gd name="connsiteY3" fmla="*/ 10000 h 10004"/>
              <a:gd name="connsiteX4" fmla="*/ 0 w 10706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57 w 10631"/>
              <a:gd name="connsiteY3" fmla="*/ 10000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72 w 10631"/>
              <a:gd name="connsiteY3" fmla="*/ 9993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3545 w 10631"/>
              <a:gd name="connsiteY3" fmla="*/ 9720 h 10004"/>
              <a:gd name="connsiteX4" fmla="*/ 0 w 10631"/>
              <a:gd name="connsiteY4" fmla="*/ 10004 h 10004"/>
              <a:gd name="connsiteX0" fmla="*/ 0 w 10631"/>
              <a:gd name="connsiteY0" fmla="*/ 10004 h 10007"/>
              <a:gd name="connsiteX1" fmla="*/ 6106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10631"/>
              <a:gd name="connsiteY0" fmla="*/ 10004 h 10007"/>
              <a:gd name="connsiteX1" fmla="*/ 5962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10631"/>
              <a:gd name="connsiteY0" fmla="*/ 10004 h 10007"/>
              <a:gd name="connsiteX1" fmla="*/ 8471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8105"/>
              <a:gd name="connsiteY0" fmla="*/ 10012 h 10012"/>
              <a:gd name="connsiteX1" fmla="*/ 5945 w 8105"/>
              <a:gd name="connsiteY1" fmla="*/ 7 h 10012"/>
              <a:gd name="connsiteX2" fmla="*/ 8105 w 8105"/>
              <a:gd name="connsiteY2" fmla="*/ 0 h 10012"/>
              <a:gd name="connsiteX3" fmla="*/ 2131 w 8105"/>
              <a:gd name="connsiteY3" fmla="*/ 10007 h 10012"/>
              <a:gd name="connsiteX4" fmla="*/ 0 w 8105"/>
              <a:gd name="connsiteY4" fmla="*/ 10012 h 10012"/>
              <a:gd name="connsiteX0" fmla="*/ 0 w 10000"/>
              <a:gd name="connsiteY0" fmla="*/ 10001 h 10001"/>
              <a:gd name="connsiteX1" fmla="*/ 8264 w 10000"/>
              <a:gd name="connsiteY1" fmla="*/ 0 h 10001"/>
              <a:gd name="connsiteX2" fmla="*/ 10000 w 10000"/>
              <a:gd name="connsiteY2" fmla="*/ 1 h 10001"/>
              <a:gd name="connsiteX3" fmla="*/ 2629 w 10000"/>
              <a:gd name="connsiteY3" fmla="*/ 9996 h 10001"/>
              <a:gd name="connsiteX4" fmla="*/ 0 w 10000"/>
              <a:gd name="connsiteY4" fmla="*/ 10001 h 10001"/>
              <a:gd name="connsiteX0" fmla="*/ 0 w 9092"/>
              <a:gd name="connsiteY0" fmla="*/ 9993 h 9996"/>
              <a:gd name="connsiteX1" fmla="*/ 7356 w 9092"/>
              <a:gd name="connsiteY1" fmla="*/ 0 h 9996"/>
              <a:gd name="connsiteX2" fmla="*/ 9092 w 9092"/>
              <a:gd name="connsiteY2" fmla="*/ 1 h 9996"/>
              <a:gd name="connsiteX3" fmla="*/ 1721 w 9092"/>
              <a:gd name="connsiteY3" fmla="*/ 9996 h 9996"/>
              <a:gd name="connsiteX4" fmla="*/ 0 w 9092"/>
              <a:gd name="connsiteY4" fmla="*/ 9993 h 9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2" h="9996">
                <a:moveTo>
                  <a:pt x="0" y="9993"/>
                </a:moveTo>
                <a:lnTo>
                  <a:pt x="7356" y="0"/>
                </a:lnTo>
                <a:lnTo>
                  <a:pt x="9092" y="1"/>
                </a:lnTo>
                <a:lnTo>
                  <a:pt x="1721" y="9996"/>
                </a:lnTo>
                <a:lnTo>
                  <a:pt x="0" y="9993"/>
                </a:lnTo>
                <a:close/>
              </a:path>
            </a:pathLst>
          </a:custGeom>
          <a:solidFill>
            <a:srgbClr val="F58322">
              <a:alpha val="8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6" name="Блок-схема: данные 10"/>
          <p:cNvSpPr/>
          <p:nvPr/>
        </p:nvSpPr>
        <p:spPr>
          <a:xfrm>
            <a:off x="4264741" y="-1491"/>
            <a:ext cx="1980331" cy="4376663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8562"/>
              <a:gd name="connsiteY0" fmla="*/ 10000 h 10000"/>
              <a:gd name="connsiteX1" fmla="*/ 2000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000 w 18562"/>
              <a:gd name="connsiteY3" fmla="*/ 10000 h 10000"/>
              <a:gd name="connsiteX4" fmla="*/ 0 w 18562"/>
              <a:gd name="connsiteY4" fmla="*/ 10000 h 10000"/>
              <a:gd name="connsiteX0" fmla="*/ 0 w 18562"/>
              <a:gd name="connsiteY0" fmla="*/ 10000 h 10000"/>
              <a:gd name="connsiteX1" fmla="*/ 10889 w 18562"/>
              <a:gd name="connsiteY1" fmla="*/ 0 h 10000"/>
              <a:gd name="connsiteX2" fmla="*/ 18562 w 18562"/>
              <a:gd name="connsiteY2" fmla="*/ 0 h 10000"/>
              <a:gd name="connsiteX3" fmla="*/ 8719 w 18562"/>
              <a:gd name="connsiteY3" fmla="*/ 9981 h 10000"/>
              <a:gd name="connsiteX4" fmla="*/ 0 w 18562"/>
              <a:gd name="connsiteY4" fmla="*/ 10000 h 10000"/>
              <a:gd name="connsiteX0" fmla="*/ 0 w 17516"/>
              <a:gd name="connsiteY0" fmla="*/ 9981 h 9981"/>
              <a:gd name="connsiteX1" fmla="*/ 9843 w 17516"/>
              <a:gd name="connsiteY1" fmla="*/ 0 h 9981"/>
              <a:gd name="connsiteX2" fmla="*/ 17516 w 17516"/>
              <a:gd name="connsiteY2" fmla="*/ 0 h 9981"/>
              <a:gd name="connsiteX3" fmla="*/ 7673 w 17516"/>
              <a:gd name="connsiteY3" fmla="*/ 9981 h 9981"/>
              <a:gd name="connsiteX4" fmla="*/ 0 w 17516"/>
              <a:gd name="connsiteY4" fmla="*/ 9981 h 9981"/>
              <a:gd name="connsiteX0" fmla="*/ 0 w 10149"/>
              <a:gd name="connsiteY0" fmla="*/ 10019 h 10019"/>
              <a:gd name="connsiteX1" fmla="*/ 5768 w 10149"/>
              <a:gd name="connsiteY1" fmla="*/ 0 h 10019"/>
              <a:gd name="connsiteX2" fmla="*/ 10149 w 10149"/>
              <a:gd name="connsiteY2" fmla="*/ 0 h 10019"/>
              <a:gd name="connsiteX3" fmla="*/ 4530 w 10149"/>
              <a:gd name="connsiteY3" fmla="*/ 10000 h 10019"/>
              <a:gd name="connsiteX4" fmla="*/ 0 w 10149"/>
              <a:gd name="connsiteY4" fmla="*/ 10019 h 10019"/>
              <a:gd name="connsiteX0" fmla="*/ 0 w 10149"/>
              <a:gd name="connsiteY0" fmla="*/ 10026 h 10026"/>
              <a:gd name="connsiteX1" fmla="*/ 3809 w 10149"/>
              <a:gd name="connsiteY1" fmla="*/ 0 h 10026"/>
              <a:gd name="connsiteX2" fmla="*/ 10149 w 10149"/>
              <a:gd name="connsiteY2" fmla="*/ 7 h 10026"/>
              <a:gd name="connsiteX3" fmla="*/ 4530 w 10149"/>
              <a:gd name="connsiteY3" fmla="*/ 10007 h 10026"/>
              <a:gd name="connsiteX4" fmla="*/ 0 w 10149"/>
              <a:gd name="connsiteY4" fmla="*/ 10026 h 10026"/>
              <a:gd name="connsiteX0" fmla="*/ 0 w 8022"/>
              <a:gd name="connsiteY0" fmla="*/ 10033 h 10033"/>
              <a:gd name="connsiteX1" fmla="*/ 3809 w 8022"/>
              <a:gd name="connsiteY1" fmla="*/ 7 h 10033"/>
              <a:gd name="connsiteX2" fmla="*/ 8022 w 8022"/>
              <a:gd name="connsiteY2" fmla="*/ 0 h 10033"/>
              <a:gd name="connsiteX3" fmla="*/ 4530 w 8022"/>
              <a:gd name="connsiteY3" fmla="*/ 10014 h 10033"/>
              <a:gd name="connsiteX4" fmla="*/ 0 w 8022"/>
              <a:gd name="connsiteY4" fmla="*/ 10033 h 10033"/>
              <a:gd name="connsiteX0" fmla="*/ 0 w 12651"/>
              <a:gd name="connsiteY0" fmla="*/ 9993 h 9993"/>
              <a:gd name="connsiteX1" fmla="*/ 4748 w 12651"/>
              <a:gd name="connsiteY1" fmla="*/ 0 h 9993"/>
              <a:gd name="connsiteX2" fmla="*/ 12651 w 12651"/>
              <a:gd name="connsiteY2" fmla="*/ 7 h 9993"/>
              <a:gd name="connsiteX3" fmla="*/ 5647 w 12651"/>
              <a:gd name="connsiteY3" fmla="*/ 9974 h 9993"/>
              <a:gd name="connsiteX4" fmla="*/ 0 w 12651"/>
              <a:gd name="connsiteY4" fmla="*/ 9993 h 9993"/>
              <a:gd name="connsiteX0" fmla="*/ 0 w 10000"/>
              <a:gd name="connsiteY0" fmla="*/ 9993 h 9993"/>
              <a:gd name="connsiteX1" fmla="*/ 7393 w 10000"/>
              <a:gd name="connsiteY1" fmla="*/ 409 h 9993"/>
              <a:gd name="connsiteX2" fmla="*/ 10000 w 10000"/>
              <a:gd name="connsiteY2" fmla="*/ 0 h 9993"/>
              <a:gd name="connsiteX3" fmla="*/ 4464 w 10000"/>
              <a:gd name="connsiteY3" fmla="*/ 9974 h 9993"/>
              <a:gd name="connsiteX4" fmla="*/ 0 w 10000"/>
              <a:gd name="connsiteY4" fmla="*/ 9993 h 9993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64 w 10000"/>
              <a:gd name="connsiteY3" fmla="*/ 998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106 w 10000"/>
              <a:gd name="connsiteY3" fmla="*/ 9931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849 w 10000"/>
              <a:gd name="connsiteY1" fmla="*/ 7 h 10000"/>
              <a:gd name="connsiteX2" fmla="*/ 10000 w 10000"/>
              <a:gd name="connsiteY2" fmla="*/ 0 h 10000"/>
              <a:gd name="connsiteX3" fmla="*/ 4451 w 10000"/>
              <a:gd name="connsiteY3" fmla="*/ 9988 h 10000"/>
              <a:gd name="connsiteX4" fmla="*/ 0 w 10000"/>
              <a:gd name="connsiteY4" fmla="*/ 10000 h 10000"/>
              <a:gd name="connsiteX0" fmla="*/ 0 w 9173"/>
              <a:gd name="connsiteY0" fmla="*/ 9454 h 9988"/>
              <a:gd name="connsiteX1" fmla="*/ 5022 w 9173"/>
              <a:gd name="connsiteY1" fmla="*/ 7 h 9988"/>
              <a:gd name="connsiteX2" fmla="*/ 9173 w 9173"/>
              <a:gd name="connsiteY2" fmla="*/ 0 h 9988"/>
              <a:gd name="connsiteX3" fmla="*/ 3624 w 9173"/>
              <a:gd name="connsiteY3" fmla="*/ 9988 h 9988"/>
              <a:gd name="connsiteX4" fmla="*/ 0 w 9173"/>
              <a:gd name="connsiteY4" fmla="*/ 9454 h 9988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657 w 10706"/>
              <a:gd name="connsiteY3" fmla="*/ 10000 h 10004"/>
              <a:gd name="connsiteX4" fmla="*/ 0 w 10706"/>
              <a:gd name="connsiteY4" fmla="*/ 10004 h 10004"/>
              <a:gd name="connsiteX0" fmla="*/ 0 w 10706"/>
              <a:gd name="connsiteY0" fmla="*/ 10004 h 10004"/>
              <a:gd name="connsiteX1" fmla="*/ 6181 w 10706"/>
              <a:gd name="connsiteY1" fmla="*/ 7 h 10004"/>
              <a:gd name="connsiteX2" fmla="*/ 10706 w 10706"/>
              <a:gd name="connsiteY2" fmla="*/ 0 h 10004"/>
              <a:gd name="connsiteX3" fmla="*/ 4732 w 10706"/>
              <a:gd name="connsiteY3" fmla="*/ 10000 h 10004"/>
              <a:gd name="connsiteX4" fmla="*/ 0 w 10706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57 w 10631"/>
              <a:gd name="connsiteY3" fmla="*/ 10000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4672 w 10631"/>
              <a:gd name="connsiteY3" fmla="*/ 9993 h 10004"/>
              <a:gd name="connsiteX4" fmla="*/ 0 w 10631"/>
              <a:gd name="connsiteY4" fmla="*/ 10004 h 10004"/>
              <a:gd name="connsiteX0" fmla="*/ 0 w 10631"/>
              <a:gd name="connsiteY0" fmla="*/ 10004 h 10004"/>
              <a:gd name="connsiteX1" fmla="*/ 6106 w 10631"/>
              <a:gd name="connsiteY1" fmla="*/ 7 h 10004"/>
              <a:gd name="connsiteX2" fmla="*/ 10631 w 10631"/>
              <a:gd name="connsiteY2" fmla="*/ 0 h 10004"/>
              <a:gd name="connsiteX3" fmla="*/ 3545 w 10631"/>
              <a:gd name="connsiteY3" fmla="*/ 9720 h 10004"/>
              <a:gd name="connsiteX4" fmla="*/ 0 w 10631"/>
              <a:gd name="connsiteY4" fmla="*/ 10004 h 10004"/>
              <a:gd name="connsiteX0" fmla="*/ 0 w 10631"/>
              <a:gd name="connsiteY0" fmla="*/ 10004 h 10007"/>
              <a:gd name="connsiteX1" fmla="*/ 6106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10631"/>
              <a:gd name="connsiteY0" fmla="*/ 10004 h 10007"/>
              <a:gd name="connsiteX1" fmla="*/ 5962 w 10631"/>
              <a:gd name="connsiteY1" fmla="*/ 7 h 10007"/>
              <a:gd name="connsiteX2" fmla="*/ 10631 w 10631"/>
              <a:gd name="connsiteY2" fmla="*/ 0 h 10007"/>
              <a:gd name="connsiteX3" fmla="*/ 4657 w 10631"/>
              <a:gd name="connsiteY3" fmla="*/ 10007 h 10007"/>
              <a:gd name="connsiteX4" fmla="*/ 0 w 10631"/>
              <a:gd name="connsiteY4" fmla="*/ 10004 h 10007"/>
              <a:gd name="connsiteX0" fmla="*/ 0 w 9470"/>
              <a:gd name="connsiteY0" fmla="*/ 10004 h 10007"/>
              <a:gd name="connsiteX1" fmla="*/ 5962 w 9470"/>
              <a:gd name="connsiteY1" fmla="*/ 7 h 10007"/>
              <a:gd name="connsiteX2" fmla="*/ 9470 w 9470"/>
              <a:gd name="connsiteY2" fmla="*/ 0 h 10007"/>
              <a:gd name="connsiteX3" fmla="*/ 4657 w 9470"/>
              <a:gd name="connsiteY3" fmla="*/ 10007 h 10007"/>
              <a:gd name="connsiteX4" fmla="*/ 0 w 9470"/>
              <a:gd name="connsiteY4" fmla="*/ 10004 h 10007"/>
              <a:gd name="connsiteX0" fmla="*/ 0 w 10000"/>
              <a:gd name="connsiteY0" fmla="*/ 9997 h 10000"/>
              <a:gd name="connsiteX1" fmla="*/ 6296 w 10000"/>
              <a:gd name="connsiteY1" fmla="*/ 7 h 10000"/>
              <a:gd name="connsiteX2" fmla="*/ 10000 w 10000"/>
              <a:gd name="connsiteY2" fmla="*/ 0 h 10000"/>
              <a:gd name="connsiteX3" fmla="*/ 3728 w 10000"/>
              <a:gd name="connsiteY3" fmla="*/ 10000 h 10000"/>
              <a:gd name="connsiteX4" fmla="*/ 0 w 10000"/>
              <a:gd name="connsiteY4" fmla="*/ 999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9997"/>
                </a:moveTo>
                <a:lnTo>
                  <a:pt x="6296" y="7"/>
                </a:lnTo>
                <a:lnTo>
                  <a:pt x="10000" y="0"/>
                </a:lnTo>
                <a:lnTo>
                  <a:pt x="3728" y="10000"/>
                </a:lnTo>
                <a:lnTo>
                  <a:pt x="0" y="9997"/>
                </a:lnTo>
                <a:close/>
              </a:path>
            </a:pathLst>
          </a:custGeom>
          <a:solidFill>
            <a:srgbClr val="F79F57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148945" y="1905606"/>
            <a:ext cx="3504536" cy="13676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3375"/>
              </a:lnSpc>
            </a:pPr>
            <a:r>
              <a:rPr lang="ru-RU" sz="2400" dirty="0">
                <a:solidFill>
                  <a:schemeClr val="bg1"/>
                </a:solidFill>
                <a:latin typeface="GeoSlb712MediumC BT" panose="02000503020000020004" pitchFamily="50" charset="0"/>
              </a:rPr>
              <a:t>ГЕНЕРАТОРНЫЕ, УСИЛИТЕЛЬНЫЕ ЛАМПЫ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247404" y="3325585"/>
            <a:ext cx="1307618" cy="342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7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2710543" cy="4972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87358" y="314889"/>
            <a:ext cx="358236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ЛАМПА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 572-3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  <p:pic>
        <p:nvPicPr>
          <p:cNvPr id="10" name="Рисунок 9" descr="Лампа SV-811-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988" y="970631"/>
            <a:ext cx="1739609" cy="1762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Лампа SV-811-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492" y="888231"/>
            <a:ext cx="1435224" cy="1927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3" r="14126"/>
          <a:stretch/>
        </p:blipFill>
        <p:spPr>
          <a:xfrm>
            <a:off x="343131" y="198162"/>
            <a:ext cx="2024282" cy="4347604"/>
          </a:xfrm>
          <a:prstGeom prst="rect">
            <a:avLst/>
          </a:prstGeom>
        </p:spPr>
      </p:pic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494809"/>
              </p:ext>
            </p:extLst>
          </p:nvPr>
        </p:nvGraphicFramePr>
        <p:xfrm>
          <a:off x="6769728" y="238957"/>
          <a:ext cx="2126809" cy="4712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7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Рассеиваемая мощность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128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11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Масса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параметры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3" marR="4683" marT="46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Коэффициент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усиления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3,5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1,9 мА/В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1900 Ом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ёмкости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сетка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анод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сетка - анод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данные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6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87357" y="3006771"/>
            <a:ext cx="3130226" cy="186461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Мощный звуковой триод с низким коэффициентом усиления. Предназначен для использования в звуковых усилителях класса А, АВ, В.</a:t>
            </a:r>
          </a:p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Катод прямого накала, вольфрамовый, </a:t>
            </a:r>
            <a:r>
              <a:rPr lang="ru-RU" sz="9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торированный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постоянной эмиссией на протяжении срока службы. Обратный ток сетки не более 2 микроампер. Конструкция обеспечивает низкий микрофонный эффект. Массивный графитовый анод имеет покрытие, поглощающее широкий спектр газов.</a:t>
            </a:r>
          </a:p>
        </p:txBody>
      </p:sp>
    </p:spTree>
    <p:extLst>
      <p:ext uri="{BB962C8B-B14F-4D97-AF65-F5344CB8AC3E}">
        <p14:creationId xmlns:p14="http://schemas.microsoft.com/office/powerpoint/2010/main" val="9248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2710543" cy="4972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87358" y="314889"/>
            <a:ext cx="358236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ЛАМПА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 572-30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38213"/>
              </p:ext>
            </p:extLst>
          </p:nvPr>
        </p:nvGraphicFramePr>
        <p:xfrm>
          <a:off x="6769728" y="238957"/>
          <a:ext cx="2126809" cy="4709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7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Рассеиваемая мощность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128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Масса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параметры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3" marR="4683" marT="46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Коэффициент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усиления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мА/В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4600 Ом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ёмкости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сетка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анод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сетка - анод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данные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87358" y="3006771"/>
            <a:ext cx="3209170" cy="15055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Мощный звуковой триод со средним коэффициентом усиления. Предназначен для использования в звуковых усилителях класса А, АВ, В.</a:t>
            </a:r>
          </a:p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Катод прямого накала, вольфрамовый, </a:t>
            </a:r>
            <a:r>
              <a:rPr lang="ru-RU" sz="9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торированный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постоянной эмиссией на протяжении срока службы. Обратный ток сетки не более 2 микроампер. Конструкция обеспечивает низкий микрофонный эффект.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6" t="4423" r="18877" b="435"/>
          <a:stretch/>
        </p:blipFill>
        <p:spPr>
          <a:xfrm>
            <a:off x="374642" y="426960"/>
            <a:ext cx="1909985" cy="4204531"/>
          </a:xfrm>
          <a:prstGeom prst="rect">
            <a:avLst/>
          </a:prstGeom>
        </p:spPr>
      </p:pic>
      <p:pic>
        <p:nvPicPr>
          <p:cNvPr id="17" name="Рисунок 16" descr="Лампа SV-572-3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795" y="885557"/>
            <a:ext cx="1956167" cy="1883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Лампа SV-572-3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06" y="990182"/>
            <a:ext cx="2036637" cy="1428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4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2710543" cy="4972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7" t="4405" r="17103"/>
          <a:stretch/>
        </p:blipFill>
        <p:spPr>
          <a:xfrm>
            <a:off x="372291" y="205742"/>
            <a:ext cx="1996440" cy="449158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87358" y="314889"/>
            <a:ext cx="358236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ЛАМПА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 572B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443802"/>
              </p:ext>
            </p:extLst>
          </p:nvPr>
        </p:nvGraphicFramePr>
        <p:xfrm>
          <a:off x="6769728" y="238957"/>
          <a:ext cx="2126809" cy="4709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7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Рассеиваемая мощность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128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Масса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параметры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3" marR="4683" marT="46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Коэффициент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усиления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мА/В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17000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Ом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ёмкости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сетка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анод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сетка - анод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данные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2500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87358" y="3006772"/>
            <a:ext cx="3209170" cy="168507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Мощный звуковой триод с низким коэффициентом усиления. Предназначен для использования в звуковых усилителях класса А, АВ, В.</a:t>
            </a:r>
          </a:p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Катод прямого накала, вольфрамовый, </a:t>
            </a:r>
            <a:r>
              <a:rPr lang="ru-RU" sz="9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торированный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с постоянной эмиссией на протяжении срока службы. Обратный ток сетки не более 2 микроампер. Конструкция обеспечивает низкий микрофонный эффект. Массивный графитовый анод имеет покрытие, поглощающее широкий спектр газов.</a:t>
            </a:r>
          </a:p>
        </p:txBody>
      </p:sp>
      <p:pic>
        <p:nvPicPr>
          <p:cNvPr id="11" name="Рисунок 10" descr="Лампа SV-572В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780" y="1002321"/>
            <a:ext cx="1507634" cy="14837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Лампа SV-572-3 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06" y="990182"/>
            <a:ext cx="2036637" cy="1428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9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564297"/>
              </p:ext>
            </p:extLst>
          </p:nvPr>
        </p:nvGraphicFramePr>
        <p:xfrm>
          <a:off x="528634" y="904663"/>
          <a:ext cx="8086729" cy="3892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0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5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654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36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804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578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049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425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3903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6775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150792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17812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572-3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572-10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8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572-30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572-160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8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572B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472"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>
                    <a:solidFill>
                      <a:srgbClr val="FCE0C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Мощный звуковой триод с низким коэффициентом усиления. Предназначен для использования в звуковых усилителях класса А, АВ, В.</a:t>
                      </a:r>
                      <a:b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прямого накала, вольфрамовый, </a:t>
                      </a:r>
                      <a:r>
                        <a:rPr lang="ru-RU" sz="600" u="none" strike="noStrike" dirty="0" err="1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торированный</a:t>
                      </a:r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с постоянной эмиссией на протяжении срока службы. Обратный ток сетки не более 2 микроампер. Конструкция обеспечивает низкий микрофонный эффект. Массивный графитовый анод имеет поглощающее широкий спектр  газов  покрытие.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Мощный звуковой триод со средним коэффициентом усиления. Предназначен для использования в звуковых усилителях класса А, АВ, В.</a:t>
                      </a:r>
                      <a:b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прямого накала, вольфрамовый, </a:t>
                      </a:r>
                      <a:r>
                        <a:rPr lang="ru-RU" sz="600" u="none" strike="noStrike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торированный</a:t>
                      </a:r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с постоянной эмиссией на протяжении срока службы. Обратный ток сетки не более 2 микроампер. Конструкция обеспечивает низкий микрофонный эффект.</a:t>
                      </a:r>
                      <a:b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</a:b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Мощный звуковой триод с высоким коэффициентом усиления. Предназначен для использования в генераторах и звуковых усилителях класса В. Катод прямого накала, вольфрамовый, </a:t>
                      </a:r>
                      <a:r>
                        <a:rPr lang="ru-RU" sz="600" u="none" strike="noStrike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торированный</a:t>
                      </a:r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с постоянной эмиссией на протяжение срока службы. Обратный ток сетки не более 2 микроампер. Конструкция обеспечивает низкий микрофонный эффект. Массивный графитовый анод имеет поглощающее широкий спектр </a:t>
                      </a:r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газов </a:t>
                      </a:r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покрытие.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392">
                <a:tc>
                  <a:txBody>
                    <a:bodyPr/>
                    <a:lstStyle/>
                    <a:p>
                      <a:pPr algn="l" fontAlgn="t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Рассеиваемая мощность</a:t>
                      </a:r>
                      <a:endParaRPr lang="ru-RU" sz="6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128 </a:t>
                      </a:r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125 </a:t>
                      </a:r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725"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6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45,7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5,44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138,2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6,40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Масса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115 г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параметры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Коэффециент усиления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3,5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160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160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86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1,9 мА/В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4,5 мА/В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мА/В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 мА/В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9 мА/В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863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1900 Ом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2100 Ом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4600 Ом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17000 Ом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17000 Ом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083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ёмкости</a:t>
                      </a:r>
                      <a:endParaRPr lang="ru-RU" sz="6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6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сетка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анод 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05930"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сетка - анод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08377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данные</a:t>
                      </a:r>
                      <a:endParaRPr lang="ru-RU" sz="6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b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16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2500 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16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2167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125 Вт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08377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3512" marB="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</a:tbl>
          </a:graphicData>
        </a:graphic>
      </p:graphicFrame>
      <p:graphicFrame>
        <p:nvGraphicFramePr>
          <p:cNvPr id="4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06148"/>
              </p:ext>
            </p:extLst>
          </p:nvPr>
        </p:nvGraphicFramePr>
        <p:xfrm>
          <a:off x="1232296" y="392905"/>
          <a:ext cx="6679406" cy="452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" y="311679"/>
            <a:ext cx="808672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УСИЛИТЕЛЬНЫЕ ЛАМПЫ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 572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77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" y="0"/>
            <a:ext cx="2710543" cy="49720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187358" y="314889"/>
            <a:ext cx="3582369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ЛАМПА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 811-3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906543"/>
              </p:ext>
            </p:extLst>
          </p:nvPr>
        </p:nvGraphicFramePr>
        <p:xfrm>
          <a:off x="6769728" y="238957"/>
          <a:ext cx="2126809" cy="4709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1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5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98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974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Рассеиваемая мощность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 128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2,23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5,25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5,89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Масса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105 г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параметры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683" marR="4683" marT="468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68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Коэффициент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усиления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3,5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1,9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мА/В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2000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Ом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ёмкости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сетка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- анод 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сетка - анод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56870"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700" b="1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</a:t>
                      </a:r>
                      <a:r>
                        <a:rPr lang="ru-RU" sz="700" b="1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данные</a:t>
                      </a:r>
                      <a:r>
                        <a:rPr lang="ru-RU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9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</a:t>
                      </a:r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 Вт</a:t>
                      </a:r>
                    </a:p>
                  </a:txBody>
                  <a:tcPr marL="54000" marR="54000" marT="27000" marB="270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10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</a:p>
                  </a:txBody>
                  <a:tcPr marL="54000" marR="54000" marT="27000" marB="270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87358" y="3006772"/>
            <a:ext cx="3209170" cy="150554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Мощный звуковой триод с низким коэффициентом усиления предназначен для использования в звуковых усилителях класса А, АВ, В. </a:t>
            </a:r>
          </a:p>
          <a:p>
            <a:pPr>
              <a:lnSpc>
                <a:spcPts val="1350"/>
              </a:lnSpc>
            </a:pP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Катод прямого накала, вольфрамовый, </a:t>
            </a:r>
            <a:r>
              <a:rPr lang="ru-RU" sz="900" dirty="0" err="1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торированный</a:t>
            </a:r>
            <a:r>
              <a:rPr lang="ru-RU" sz="9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 с постоянной эмиссией на протяжение срока службы. Обратный ток сетки не более 2-х микроампер. Конструкция обеспечивает низкий микрофонный эффект.</a:t>
            </a:r>
          </a:p>
        </p:txBody>
      </p:sp>
      <p:pic>
        <p:nvPicPr>
          <p:cNvPr id="10" name="Рисунок 9" descr="Лампа SV-811-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357" y="962586"/>
            <a:ext cx="1199670" cy="1788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Лампа SV-811-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773" y="981252"/>
            <a:ext cx="1797142" cy="182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6" t="4000" r="18438" b="-889"/>
          <a:stretch/>
        </p:blipFill>
        <p:spPr>
          <a:xfrm>
            <a:off x="425714" y="238959"/>
            <a:ext cx="1903286" cy="436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2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288426"/>
              </p:ext>
            </p:extLst>
          </p:nvPr>
        </p:nvGraphicFramePr>
        <p:xfrm>
          <a:off x="1232296" y="392905"/>
          <a:ext cx="6679406" cy="452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4972050"/>
            <a:ext cx="9144000" cy="171450"/>
          </a:xfrm>
          <a:prstGeom prst="rect">
            <a:avLst/>
          </a:prstGeom>
          <a:solidFill>
            <a:srgbClr val="F58322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" y="311679"/>
            <a:ext cx="8086726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УСИЛИТЕЛЬНЫЕ ЛАМПЫ </a:t>
            </a:r>
            <a:r>
              <a:rPr lang="en-US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SV </a:t>
            </a:r>
            <a:r>
              <a:rPr lang="ru-RU" sz="2100" dirty="0">
                <a:solidFill>
                  <a:srgbClr val="F58322"/>
                </a:solidFill>
                <a:latin typeface="GeoSlb712MediumC BT" panose="02000503020000020004" pitchFamily="50" charset="0"/>
              </a:rPr>
              <a:t>811</a:t>
            </a:r>
            <a:endParaRPr lang="ru-RU" sz="2100" dirty="0">
              <a:solidFill>
                <a:srgbClr val="F58322"/>
              </a:solidFill>
              <a:latin typeface="GeoSlb712MediumC BT" panose="02000503020000020004" pitchFamily="50" charset="0"/>
            </a:endParaRPr>
          </a:p>
        </p:txBody>
      </p:sp>
      <p:graphicFrame>
        <p:nvGraphicFramePr>
          <p:cNvPr id="7" name="Таблиц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616234"/>
              </p:ext>
            </p:extLst>
          </p:nvPr>
        </p:nvGraphicFramePr>
        <p:xfrm>
          <a:off x="1926542" y="828992"/>
          <a:ext cx="5345685" cy="4050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77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69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52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8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145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32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29870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 811-3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Лампа </a:t>
                      </a:r>
                      <a:r>
                        <a:rPr lang="en-US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SV 811-10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350">
                <a:tc>
                  <a:txBody>
                    <a:bodyPr/>
                    <a:lstStyle/>
                    <a:p>
                      <a:pPr algn="l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>
                    <a:solidFill>
                      <a:srgbClr val="FCE0C8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 fontAlgn="t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Мощный звуковой триод с низким коэффициентом усиления предназначен для использования в звуковых усилителях класса А, АВ, В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700" u="none" strike="noStrike" dirty="0" smtClean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 fontAlgn="t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Катод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прямого накала, вольфрамовый, </a:t>
                      </a:r>
                      <a:r>
                        <a:rPr lang="ru-RU" sz="700" u="none" strike="noStrike" dirty="0" err="1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торированный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  <a:r>
                        <a:rPr lang="en-US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с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постоянной эмиссией на протяжение срока службы. Обратный ток сетки не более 2-х 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микроампер.</a:t>
                      </a:r>
                      <a:endParaRPr lang="en-US" sz="700" u="none" strike="noStrike" dirty="0" smtClean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 fontAlgn="t"/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Конструкция </a:t>
                      </a:r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обеспечивает низкий микрофонный эффект</a:t>
                      </a:r>
                      <a:r>
                        <a:rPr lang="ru-RU" sz="700" u="none" strike="noStrike" dirty="0" smtClean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700" u="none" strike="noStrike" dirty="0" smtClean="0"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3984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Габаритные размеры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Размер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Мм.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Дюймы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2,23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57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2,23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B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5,25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133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5,25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5,89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150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5,89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39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Основные параметры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Напряжение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6,3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накала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 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Коэффициент усиления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3,5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Крутизна характеристики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1,9 мА/В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4,5 мА/В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Внутреннее сопротивление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2000 Ом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2500 Ом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39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Межэлектродные ёмкости: </a:t>
                      </a:r>
                      <a:endParaRPr lang="ru-RU" sz="700" b="1" i="1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 катод - сетка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пФ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6,0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 катод - анод 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2,5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 сетка - анод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6,5 пФ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63984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Предельные эксплуатационные данные</a:t>
                      </a:r>
                      <a:endParaRPr lang="ru-RU" sz="700" b="1" i="1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480" marR="6480" marT="648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b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Постоянное напряжение анода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1000 В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анода при максимальном сигнале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210 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Мощность, рассеиваемая анодом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 Вт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65 Вт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9C29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63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Ток сетки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7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0" marR="6480" marT="648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50 мА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27000" marR="27000" marT="13500" marB="13500" anchor="ctr">
                    <a:solidFill>
                      <a:srgbClr val="FCE0C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9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1046</Words>
  <Application>Microsoft Office PowerPoint</Application>
  <PresentationFormat>Экран (16:9)</PresentationFormat>
  <Paragraphs>433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2019-07-04T11:26:39Z</dcterms:created>
  <dcterms:modified xsi:type="dcterms:W3CDTF">2019-07-04T11:28:59Z</dcterms:modified>
</cp:coreProperties>
</file>